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1" r:id="rId5"/>
    <p:sldId id="260" r:id="rId6"/>
    <p:sldId id="263"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4843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3626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27782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347460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C913F3-09C3-4D17-8920-D017324F6C63}" type="datetimeFigureOut">
              <a:rPr lang="ar-IQ" smtClean="0"/>
              <a:t>22/05/1442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705735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92654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CC913F3-09C3-4D17-8920-D017324F6C63}" type="datetimeFigureOut">
              <a:rPr lang="ar-IQ" smtClean="0"/>
              <a:t>22/05/1442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98660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CC913F3-09C3-4D17-8920-D017324F6C63}" type="datetimeFigureOut">
              <a:rPr lang="ar-IQ" smtClean="0"/>
              <a:t>22/05/1442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62183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913F3-09C3-4D17-8920-D017324F6C63}" type="datetimeFigureOut">
              <a:rPr lang="ar-IQ" smtClean="0"/>
              <a:t>22/05/1442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41703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2555717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C913F3-09C3-4D17-8920-D017324F6C63}" type="datetimeFigureOut">
              <a:rPr lang="ar-IQ" smtClean="0"/>
              <a:t>22/05/1442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CA94E5-1B2D-45E8-8675-5FA83C248CCB}" type="slidenum">
              <a:rPr lang="ar-IQ" smtClean="0"/>
              <a:t>‹#›</a:t>
            </a:fld>
            <a:endParaRPr lang="ar-IQ"/>
          </a:p>
        </p:txBody>
      </p:sp>
    </p:spTree>
    <p:extLst>
      <p:ext uri="{BB962C8B-B14F-4D97-AF65-F5344CB8AC3E}">
        <p14:creationId xmlns:p14="http://schemas.microsoft.com/office/powerpoint/2010/main" val="1746817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CC913F3-09C3-4D17-8920-D017324F6C63}" type="datetimeFigureOut">
              <a:rPr lang="ar-IQ" smtClean="0"/>
              <a:t>22/05/1442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CA94E5-1B2D-45E8-8675-5FA83C248CCB}" type="slidenum">
              <a:rPr lang="ar-IQ" smtClean="0"/>
              <a:t>‹#›</a:t>
            </a:fld>
            <a:endParaRPr lang="ar-IQ"/>
          </a:p>
        </p:txBody>
      </p:sp>
    </p:spTree>
    <p:extLst>
      <p:ext uri="{BB962C8B-B14F-4D97-AF65-F5344CB8AC3E}">
        <p14:creationId xmlns:p14="http://schemas.microsoft.com/office/powerpoint/2010/main" val="2139869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ar-IQ" dirty="0" smtClean="0">
                <a:solidFill>
                  <a:srgbClr val="C00000"/>
                </a:solidFill>
              </a:rPr>
              <a:t>جامعة بنها- كلية الآداب </a:t>
            </a:r>
            <a:br>
              <a:rPr lang="ar-IQ" dirty="0" smtClean="0">
                <a:solidFill>
                  <a:srgbClr val="C00000"/>
                </a:solidFill>
              </a:rPr>
            </a:br>
            <a:r>
              <a:rPr lang="ar-IQ" dirty="0" smtClean="0">
                <a:solidFill>
                  <a:srgbClr val="C00000"/>
                </a:solidFill>
              </a:rPr>
              <a:t>قسم الإعلام-الفرقة الأولى</a:t>
            </a:r>
            <a:br>
              <a:rPr lang="ar-IQ" dirty="0" smtClean="0">
                <a:solidFill>
                  <a:srgbClr val="C00000"/>
                </a:solidFill>
              </a:rPr>
            </a:br>
            <a:r>
              <a:rPr lang="ar-IQ" dirty="0" smtClean="0">
                <a:solidFill>
                  <a:srgbClr val="C00000"/>
                </a:solidFill>
              </a:rPr>
              <a:t>المادة: مبادئ علم </a:t>
            </a:r>
            <a:r>
              <a:rPr lang="ar-IQ" dirty="0" smtClean="0">
                <a:solidFill>
                  <a:srgbClr val="C00000"/>
                </a:solidFill>
              </a:rPr>
              <a:t>الاقتصاد </a:t>
            </a:r>
            <a:br>
              <a:rPr lang="ar-IQ" dirty="0" smtClean="0">
                <a:solidFill>
                  <a:srgbClr val="C00000"/>
                </a:solidFill>
              </a:rPr>
            </a:br>
            <a:r>
              <a:rPr lang="ar-IQ" dirty="0" smtClean="0">
                <a:solidFill>
                  <a:srgbClr val="C00000"/>
                </a:solidFill>
              </a:rPr>
              <a:t>المحاضرة الخامسة</a:t>
            </a:r>
            <a:endParaRPr lang="ar-IQ" dirty="0">
              <a:solidFill>
                <a:srgbClr val="C00000"/>
              </a:solidFill>
            </a:endParaRPr>
          </a:p>
        </p:txBody>
      </p:sp>
      <p:sp>
        <p:nvSpPr>
          <p:cNvPr id="3" name="Subtitle 2"/>
          <p:cNvSpPr>
            <a:spLocks noGrp="1"/>
          </p:cNvSpPr>
          <p:nvPr>
            <p:ph type="subTitle" idx="1"/>
          </p:nvPr>
        </p:nvSpPr>
        <p:spPr/>
        <p:txBody>
          <a:bodyPr/>
          <a:lstStyle/>
          <a:p>
            <a:r>
              <a:rPr lang="ar-IQ" dirty="0" smtClean="0">
                <a:solidFill>
                  <a:schemeClr val="tx1"/>
                </a:solidFill>
              </a:rPr>
              <a:t>إعداد:</a:t>
            </a:r>
          </a:p>
          <a:p>
            <a:r>
              <a:rPr lang="ar-IQ" dirty="0" smtClean="0">
                <a:solidFill>
                  <a:schemeClr val="tx1"/>
                </a:solidFill>
              </a:rPr>
              <a:t>الدكتور: فتحى ابراهيم</a:t>
            </a:r>
            <a:endParaRPr lang="ar-IQ" dirty="0">
              <a:solidFill>
                <a:schemeClr val="tx1"/>
              </a:solidFill>
            </a:endParaRPr>
          </a:p>
        </p:txBody>
      </p:sp>
    </p:spTree>
    <p:extLst>
      <p:ext uri="{BB962C8B-B14F-4D97-AF65-F5344CB8AC3E}">
        <p14:creationId xmlns:p14="http://schemas.microsoft.com/office/powerpoint/2010/main" val="394349279"/>
      </p:ext>
    </p:extLst>
  </p:cSld>
  <p:clrMapOvr>
    <a:masterClrMapping/>
  </p:clrMapOvr>
  <mc:AlternateContent xmlns:mc="http://schemas.openxmlformats.org/markup-compatibility/2006" xmlns:p14="http://schemas.microsoft.com/office/powerpoint/2010/main">
    <mc:Choice Requires="p14">
      <p:transition spd="slow" p14:dur="2000" advTm="12446"/>
    </mc:Choice>
    <mc:Fallback xmlns="">
      <p:transition spd="slow" advTm="124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lvl="0"/>
            <a:r>
              <a:rPr lang="ar-EG" b="1" dirty="0"/>
              <a:t>سمات المشكلة الاقتصادية :</a:t>
            </a:r>
            <a:endParaRPr lang="en-US" dirty="0"/>
          </a:p>
          <a:p>
            <a:pPr lvl="0"/>
            <a:r>
              <a:rPr lang="ar-EG" dirty="0"/>
              <a:t>الحاجات الإنسانية غير محدودة ومتعددة.</a:t>
            </a:r>
            <a:endParaRPr lang="en-US" dirty="0"/>
          </a:p>
          <a:p>
            <a:pPr lvl="0"/>
            <a:r>
              <a:rPr lang="ar-EG" dirty="0"/>
              <a:t>الندرة النسبية في الموارد الاقتصادية نتيجة العلاقة بين حجم الموارد الموجودة فعلاً وحجم الموارد الاحتمالية والتي يشعر الأفراد بالحاجة إليها.</a:t>
            </a:r>
            <a:endParaRPr lang="en-US" dirty="0"/>
          </a:p>
          <a:p>
            <a:pPr lvl="0"/>
            <a:r>
              <a:rPr lang="ar-EG" dirty="0"/>
              <a:t>يتعين أن تكون الموارد والإمكانيات المتاحة صالحة لاستخدامات متعددة فإذا كانت هناك موارد نادرة ولكنها لا تصلح إلا لاستخدام واحد، فإنه لا توجد مشكلة اقتصادية.</a:t>
            </a:r>
            <a:endParaRPr lang="en-US" dirty="0"/>
          </a:p>
          <a:p>
            <a:pPr lvl="0"/>
            <a:r>
              <a:rPr lang="ar-EG" dirty="0"/>
              <a:t>يتعين دراسة وتحليل عناصر المشكلة الاقتصادية (الحاجات والموارد) حتى نرى كيف تظهر بالنسبة للإنسان والمجتمع</a:t>
            </a:r>
            <a:r>
              <a:rPr lang="ar-EG" dirty="0" smtClean="0"/>
              <a:t>.</a:t>
            </a:r>
            <a:endParaRPr lang="en-US" dirty="0"/>
          </a:p>
        </p:txBody>
      </p:sp>
    </p:spTree>
    <p:extLst>
      <p:ext uri="{BB962C8B-B14F-4D97-AF65-F5344CB8AC3E}">
        <p14:creationId xmlns:p14="http://schemas.microsoft.com/office/powerpoint/2010/main" val="2577991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Autofit/>
          </a:bodyPr>
          <a:lstStyle/>
          <a:p>
            <a:pPr lvl="0"/>
            <a:r>
              <a:rPr lang="ar-EG" sz="2000" dirty="0"/>
              <a:t>المشكلة الاقتصادية هي مشكلة القدرة وهذا يستلزم ضرورة الاختيار لبعض الأهداف والأولويات التي ينبغي تحققها باستخدام الموارد المتاحة.</a:t>
            </a:r>
            <a:endParaRPr lang="en-US" sz="2000" dirty="0"/>
          </a:p>
          <a:p>
            <a:pPr lvl="0"/>
            <a:r>
              <a:rPr lang="ar-EG" sz="2000" dirty="0"/>
              <a:t>مشكلة الاختيار :</a:t>
            </a:r>
            <a:endParaRPr lang="en-US" sz="2000" dirty="0"/>
          </a:p>
          <a:p>
            <a:r>
              <a:rPr lang="ar-EG" sz="2000" dirty="0"/>
              <a:t>فطالما أن الحاجات الإنسانية غير محدودة والموارد محدودة فيقتضي ذلك الموازنة والأختيار بين البدائل المتاحة قبل اتخاذ القرار.</a:t>
            </a:r>
            <a:endParaRPr lang="en-US" sz="2000" dirty="0"/>
          </a:p>
          <a:p>
            <a:r>
              <a:rPr lang="ar-EG" sz="2000" dirty="0"/>
              <a:t>والمشكلة الاقتصادية لا تشمل المشاكل الخاصة بالفرد المنعزل وإنما تشمل مشاكل المجتمعات المختلفة سواء كانت زراعية أم صناعية، متقدمة أم متخلفة.</a:t>
            </a:r>
            <a:endParaRPr lang="en-US" sz="2000" dirty="0"/>
          </a:p>
          <a:p>
            <a:r>
              <a:rPr lang="ar-EG" sz="2000" b="1" dirty="0"/>
              <a:t>أركان المشكلة الاقتصادية</a:t>
            </a:r>
            <a:endParaRPr lang="en-US" sz="2000" dirty="0"/>
          </a:p>
          <a:p>
            <a:r>
              <a:rPr lang="ar-EG" sz="2000" dirty="0"/>
              <a:t>يمكن حصر أركان المشكلة الاقتصادية التي تواجه كل مجتمع مهما كان نوع النظام الاقتصادي المطبق كما يلي </a:t>
            </a:r>
            <a:r>
              <a:rPr lang="ar-EG" sz="2000" dirty="0" smtClean="0"/>
              <a:t>:</a:t>
            </a:r>
            <a:endParaRPr lang="en-US" sz="2000" dirty="0"/>
          </a:p>
        </p:txBody>
      </p:sp>
    </p:spTree>
    <p:extLst>
      <p:ext uri="{BB962C8B-B14F-4D97-AF65-F5344CB8AC3E}">
        <p14:creationId xmlns:p14="http://schemas.microsoft.com/office/powerpoint/2010/main" val="453553526"/>
      </p:ext>
    </p:extLst>
  </p:cSld>
  <p:clrMapOvr>
    <a:masterClrMapping/>
  </p:clrMapOvr>
  <mc:AlternateContent xmlns:mc="http://schemas.openxmlformats.org/markup-compatibility/2006" xmlns:p14="http://schemas.microsoft.com/office/powerpoint/2010/main">
    <mc:Choice Requires="p14">
      <p:transition spd="slow" p14:dur="2000" advTm="100"/>
    </mc:Choice>
    <mc:Fallback xmlns="">
      <p:transition spd="slow" advTm="1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r>
              <a:rPr lang="ar-EG" b="1" dirty="0"/>
              <a:t>أولاً : على كل مجتمع أن يقرر ماذا ينتج وكم يجب أن ينتج من السلع المختلفة التي يحتاج إليها أفراد هذا المجتمع.</a:t>
            </a:r>
            <a:endParaRPr lang="en-US" dirty="0"/>
          </a:p>
          <a:p>
            <a:r>
              <a:rPr lang="ar-EG" b="1" dirty="0"/>
              <a:t>ثانياً : كذلك لابد من تحديد الكيفية التي يتم بها إنتاج هذه السلع أي اختيار أفضل الطرق للإنتاج ويفترض ذلك وجود أكثر من وسيلة فنية للقيام بالعملية الإنتاجية.</a:t>
            </a:r>
            <a:endParaRPr lang="en-US" dirty="0"/>
          </a:p>
          <a:p>
            <a:r>
              <a:rPr lang="ar-EG" b="1" dirty="0"/>
              <a:t>ثالثاً : يجب تحديد المستفيد من إنتاج هذه السلع والخدمات.</a:t>
            </a:r>
            <a:endParaRPr lang="en-US" dirty="0"/>
          </a:p>
          <a:p>
            <a:r>
              <a:rPr lang="ar-EG" b="1" dirty="0"/>
              <a:t>رابعاً : تحديد الوسيلة التي تحقق أكفأ استغلال للموارد.</a:t>
            </a:r>
            <a:endParaRPr lang="en-US" dirty="0"/>
          </a:p>
          <a:p>
            <a:pPr lvl="0"/>
            <a:endParaRPr lang="ar-IQ" dirty="0"/>
          </a:p>
        </p:txBody>
      </p:sp>
    </p:spTree>
    <p:extLst>
      <p:ext uri="{BB962C8B-B14F-4D97-AF65-F5344CB8AC3E}">
        <p14:creationId xmlns:p14="http://schemas.microsoft.com/office/powerpoint/2010/main" val="3978343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ar-EG" b="1" dirty="0"/>
              <a:t>مسألة الحاجات الإنسانية وتعددها</a:t>
            </a:r>
            <a:endParaRPr lang="en-US" dirty="0"/>
          </a:p>
          <a:p>
            <a:r>
              <a:rPr lang="ar-EG" b="1" dirty="0"/>
              <a:t>أولاً : تعريف الحاجة :</a:t>
            </a:r>
            <a:endParaRPr lang="en-US" dirty="0"/>
          </a:p>
          <a:p>
            <a:r>
              <a:rPr lang="ar-EG" dirty="0"/>
              <a:t>تتمثل الحاجة الإنسانية في الشعور بالحرمان الذي يدفع الإنسان للقضاء عليه ليتم معه إشباع هذه الحاجة، فالشعور بالجوع يمثل حاجة تدفع صاحبها للتوجه إلى مكان يوجد به قوت لإطفاء الشعور بالحرمان من هذا القوت. </a:t>
            </a:r>
            <a:endParaRPr lang="en-US" dirty="0"/>
          </a:p>
          <a:p>
            <a:r>
              <a:rPr lang="ar-EG" dirty="0"/>
              <a:t>تنقسم الحاجات إلى مجموعتين وهما:</a:t>
            </a:r>
            <a:endParaRPr lang="en-US" dirty="0"/>
          </a:p>
          <a:p>
            <a:pPr lvl="0"/>
            <a:r>
              <a:rPr lang="ar-EG" dirty="0"/>
              <a:t>حاجات مادية مثل الحاجة إلى الغذاء والكساء والمسكن.</a:t>
            </a:r>
            <a:endParaRPr lang="en-US" dirty="0"/>
          </a:p>
          <a:p>
            <a:pPr lvl="0"/>
            <a:r>
              <a:rPr lang="ar-EG" dirty="0"/>
              <a:t>حاجات روحية وهي رغبات الجانب الروحي في الإنسان.</a:t>
            </a:r>
            <a:endParaRPr lang="en-US" dirty="0"/>
          </a:p>
          <a:p>
            <a:pPr lvl="0"/>
            <a:r>
              <a:rPr lang="ar-EG" dirty="0"/>
              <a:t>حاجات الأفراد.</a:t>
            </a:r>
            <a:endParaRPr lang="en-US" dirty="0"/>
          </a:p>
          <a:p>
            <a:pPr lvl="0"/>
            <a:endParaRPr lang="en-US" dirty="0"/>
          </a:p>
        </p:txBody>
      </p:sp>
    </p:spTree>
    <p:extLst>
      <p:ext uri="{BB962C8B-B14F-4D97-AF65-F5344CB8AC3E}">
        <p14:creationId xmlns:p14="http://schemas.microsoft.com/office/powerpoint/2010/main" val="797941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pPr lvl="0"/>
            <a:r>
              <a:rPr lang="ar-EG" dirty="0" smtClean="0"/>
              <a:t>حاجات </a:t>
            </a:r>
            <a:r>
              <a:rPr lang="ar-EG" dirty="0"/>
              <a:t>الجماعات الصغيرة.</a:t>
            </a:r>
            <a:endParaRPr lang="en-US" dirty="0"/>
          </a:p>
          <a:p>
            <a:pPr lvl="0"/>
            <a:r>
              <a:rPr lang="ar-EG" dirty="0"/>
              <a:t>حاجات الفئات الاجتماعية الأكبر حجماً.</a:t>
            </a:r>
            <a:endParaRPr lang="en-US" dirty="0"/>
          </a:p>
          <a:p>
            <a:pPr lvl="0"/>
            <a:r>
              <a:rPr lang="ar-EG" dirty="0"/>
              <a:t>حاجات الطبقات الاجتماعية.</a:t>
            </a:r>
            <a:endParaRPr lang="en-US" dirty="0"/>
          </a:p>
          <a:p>
            <a:pPr lvl="0"/>
            <a:r>
              <a:rPr lang="ar-EG" dirty="0"/>
              <a:t>حاجات المجتمع في مجموعه.</a:t>
            </a:r>
            <a:endParaRPr lang="en-US" dirty="0"/>
          </a:p>
          <a:p>
            <a:r>
              <a:rPr lang="ar-EG" dirty="0"/>
              <a:t>وتنقسم الحاجات وفقاً لأهميتها إلى مجموعتين هما :</a:t>
            </a:r>
            <a:endParaRPr lang="en-US" dirty="0"/>
          </a:p>
          <a:p>
            <a:pPr lvl="0"/>
            <a:r>
              <a:rPr lang="ar-EG" dirty="0"/>
              <a:t>حاجات ضرورية.</a:t>
            </a:r>
            <a:endParaRPr lang="en-US" dirty="0"/>
          </a:p>
          <a:p>
            <a:pPr lvl="0"/>
            <a:r>
              <a:rPr lang="ar-EG" dirty="0"/>
              <a:t>حاجات كمالية.</a:t>
            </a:r>
            <a:endParaRPr lang="en-US" dirty="0"/>
          </a:p>
          <a:p>
            <a:r>
              <a:rPr lang="ar-IQ" dirty="0" smtClean="0">
                <a:solidFill>
                  <a:srgbClr val="C00000"/>
                </a:solidFill>
              </a:rPr>
              <a:t>وإلى </a:t>
            </a:r>
            <a:r>
              <a:rPr lang="ar-IQ" dirty="0">
                <a:solidFill>
                  <a:srgbClr val="C00000"/>
                </a:solidFill>
              </a:rPr>
              <a:t>اللقاء فى محاضرة أخرى </a:t>
            </a:r>
          </a:p>
          <a:p>
            <a:pPr algn="l"/>
            <a:r>
              <a:rPr lang="ar-IQ" dirty="0">
                <a:solidFill>
                  <a:srgbClr val="C00000"/>
                </a:solidFill>
              </a:rPr>
              <a:t>خالص تحياتى</a:t>
            </a:r>
          </a:p>
          <a:p>
            <a:endParaRPr lang="ar-IQ" dirty="0"/>
          </a:p>
          <a:p>
            <a:endParaRPr lang="ar-IQ" dirty="0"/>
          </a:p>
        </p:txBody>
      </p:sp>
    </p:spTree>
    <p:extLst>
      <p:ext uri="{BB962C8B-B14F-4D97-AF65-F5344CB8AC3E}">
        <p14:creationId xmlns:p14="http://schemas.microsoft.com/office/powerpoint/2010/main" val="552929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356</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جامعة بنها- كلية الآداب  قسم الإعلام-الفرقة الأولى المادة: مبادئ علم الاقتصاد  المحاضرة الخامسة</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الآداب - قسم الإعلام- شعبة الصحافة الفرقة الثالثة  مادة التدريبات الصحفية</dc:title>
  <dc:creator>hi</dc:creator>
  <cp:lastModifiedBy>hi</cp:lastModifiedBy>
  <cp:revision>56</cp:revision>
  <dcterms:created xsi:type="dcterms:W3CDTF">2020-03-17T06:10:57Z</dcterms:created>
  <dcterms:modified xsi:type="dcterms:W3CDTF">2021-01-04T22:49:15Z</dcterms:modified>
</cp:coreProperties>
</file>